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946" y="2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B4C71EC6-210F-42DE-9C53-41977AD35B3D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45719"/>
            <a:ext cx="5976664" cy="6701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134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0"/>
            <a:ext cx="597666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88459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196752"/>
            <a:ext cx="4343400" cy="325374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0904" y="3821772"/>
            <a:ext cx="4518660" cy="280416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572000" y="1628800"/>
            <a:ext cx="3600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uk-UA" sz="2400" dirty="0" smtClean="0">
              <a:solidFill>
                <a:srgbClr val="FFC000"/>
              </a:solidFill>
            </a:endParaRPr>
          </a:p>
          <a:p>
            <a:pPr algn="ctr"/>
            <a:r>
              <a:rPr lang="uk-UA" sz="2400" dirty="0" smtClean="0">
                <a:solidFill>
                  <a:srgbClr val="FFC000"/>
                </a:solidFill>
              </a:rPr>
              <a:t>Реконструкція системи укріплення</a:t>
            </a:r>
            <a:endParaRPr lang="ru-RU" sz="2400" dirty="0">
              <a:solidFill>
                <a:srgbClr val="FFC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0" y="836712"/>
            <a:ext cx="39604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dirty="0" smtClean="0">
                <a:solidFill>
                  <a:srgbClr val="FFC000"/>
                </a:solidFill>
              </a:rPr>
              <a:t>«</a:t>
            </a:r>
            <a:r>
              <a:rPr lang="uk-UA" sz="4400" dirty="0" err="1" smtClean="0">
                <a:solidFill>
                  <a:srgbClr val="FFC000"/>
                </a:solidFill>
              </a:rPr>
              <a:t>Змієви</a:t>
            </a:r>
            <a:r>
              <a:rPr lang="uk-UA" sz="4400" dirty="0" smtClean="0">
                <a:solidFill>
                  <a:srgbClr val="FFC000"/>
                </a:solidFill>
              </a:rPr>
              <a:t> вали»</a:t>
            </a:r>
            <a:endParaRPr lang="ru-RU" sz="4400" dirty="0">
              <a:solidFill>
                <a:srgbClr val="FFC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91680" y="5013176"/>
            <a:ext cx="27592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solidFill>
                  <a:srgbClr val="FFC000"/>
                </a:solidFill>
              </a:rPr>
              <a:t>Сучасний вигляд</a:t>
            </a:r>
            <a:endParaRPr lang="ru-RU" sz="24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1208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852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66025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332656"/>
            <a:ext cx="8568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FFC000"/>
                </a:solidFill>
              </a:rPr>
              <a:t>Десятинна церква – перший кам’яний храм на Русі</a:t>
            </a:r>
            <a:endParaRPr lang="ru-RU" sz="2400" b="1" dirty="0">
              <a:solidFill>
                <a:srgbClr val="FFC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980728"/>
            <a:ext cx="7344816" cy="4608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8739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620688"/>
            <a:ext cx="6912768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dirty="0" smtClean="0">
                <a:solidFill>
                  <a:srgbClr val="FFC000"/>
                </a:solidFill>
              </a:rPr>
              <a:t>Володимир Великий:</a:t>
            </a:r>
          </a:p>
          <a:p>
            <a:endParaRPr lang="uk-UA" sz="3600" dirty="0" smtClean="0"/>
          </a:p>
          <a:p>
            <a:r>
              <a:rPr lang="uk-UA" sz="3600" dirty="0" smtClean="0"/>
              <a:t>Завершив – </a:t>
            </a:r>
          </a:p>
          <a:p>
            <a:r>
              <a:rPr lang="uk-UA" sz="3600" dirty="0" smtClean="0"/>
              <a:t>Прийняв – </a:t>
            </a:r>
          </a:p>
          <a:p>
            <a:r>
              <a:rPr lang="uk-UA" sz="3600" dirty="0" smtClean="0"/>
              <a:t>Підкорив –</a:t>
            </a:r>
          </a:p>
          <a:p>
            <a:r>
              <a:rPr lang="uk-UA" sz="3600" dirty="0" smtClean="0"/>
              <a:t>Зміцнив –</a:t>
            </a:r>
          </a:p>
          <a:p>
            <a:r>
              <a:rPr lang="uk-UA" sz="3600" dirty="0" smtClean="0"/>
              <a:t>Спорудив – </a:t>
            </a:r>
          </a:p>
          <a:p>
            <a:r>
              <a:rPr lang="uk-UA" sz="3600" dirty="0" smtClean="0"/>
              <a:t>Карбував –</a:t>
            </a:r>
          </a:p>
          <a:p>
            <a:endParaRPr lang="uk-UA" dirty="0" smtClean="0"/>
          </a:p>
        </p:txBody>
      </p:sp>
    </p:spTree>
    <p:extLst>
      <p:ext uri="{BB962C8B-B14F-4D97-AF65-F5344CB8AC3E}">
        <p14:creationId xmlns:p14="http://schemas.microsoft.com/office/powerpoint/2010/main" val="3227586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3244444"/>
              </p:ext>
            </p:extLst>
          </p:nvPr>
        </p:nvGraphicFramePr>
        <p:xfrm>
          <a:off x="1115616" y="1350062"/>
          <a:ext cx="7113983" cy="4239428"/>
        </p:xfrm>
        <a:graphic>
          <a:graphicData uri="http://schemas.openxmlformats.org/drawingml/2006/table">
            <a:tbl>
              <a:tblPr firstRow="1" firstCol="1" bandRow="1"/>
              <a:tblGrid>
                <a:gridCol w="3475503"/>
                <a:gridCol w="3638480"/>
              </a:tblGrid>
              <a:tr h="52668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590800" algn="l"/>
                        </a:tabLst>
                      </a:pPr>
                      <a:r>
                        <a:rPr lang="uk-UA" sz="1800" b="1" dirty="0">
                          <a:solidFill>
                            <a:srgbClr val="FFC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Питання для обговорення</a:t>
                      </a:r>
                      <a:endParaRPr lang="ru-RU" sz="1800" dirty="0">
                        <a:solidFill>
                          <a:srgbClr val="FFC000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1312" marR="61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590800" algn="l"/>
                        </a:tabLst>
                      </a:pPr>
                      <a:r>
                        <a:rPr lang="uk-UA" sz="1800" b="1" dirty="0">
                          <a:solidFill>
                            <a:srgbClr val="FFC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Ваша відповідь</a:t>
                      </a:r>
                      <a:endParaRPr lang="ru-RU" sz="1800" dirty="0">
                        <a:solidFill>
                          <a:srgbClr val="FFC000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1312" marR="61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4893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590800" algn="l"/>
                        </a:tabLst>
                      </a:pPr>
                      <a:r>
                        <a:rPr lang="uk-UA" sz="1800" dirty="0">
                          <a:solidFill>
                            <a:srgbClr val="FFC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На цьому уроці мені сподобалось…</a:t>
                      </a:r>
                      <a:endParaRPr lang="ru-RU" sz="1800" dirty="0">
                        <a:solidFill>
                          <a:srgbClr val="FFC000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1312" marR="61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590800" algn="l"/>
                        </a:tabLst>
                      </a:pPr>
                      <a:r>
                        <a:rPr lang="uk-UA" sz="1800" dirty="0">
                          <a:solidFill>
                            <a:srgbClr val="FFC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800" dirty="0">
                        <a:solidFill>
                          <a:srgbClr val="FFC000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1312" marR="61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4893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590800" algn="l"/>
                        </a:tabLst>
                      </a:pPr>
                      <a:r>
                        <a:rPr lang="uk-UA" sz="1800">
                          <a:solidFill>
                            <a:srgbClr val="FFC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На цьому уроці мені не сподобалось…</a:t>
                      </a:r>
                      <a:endParaRPr lang="ru-RU" sz="1800">
                        <a:solidFill>
                          <a:srgbClr val="FFC000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1312" marR="61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590800" algn="l"/>
                        </a:tabLst>
                      </a:pPr>
                      <a:r>
                        <a:rPr lang="uk-UA" sz="1800" dirty="0">
                          <a:solidFill>
                            <a:srgbClr val="FFC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800" dirty="0">
                        <a:solidFill>
                          <a:srgbClr val="FFC000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1312" marR="61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4893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590800" algn="l"/>
                        </a:tabLst>
                      </a:pPr>
                      <a:r>
                        <a:rPr lang="uk-UA" sz="1800">
                          <a:solidFill>
                            <a:srgbClr val="FFC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Найбільше запам’яталось…</a:t>
                      </a:r>
                      <a:endParaRPr lang="ru-RU" sz="1800">
                        <a:solidFill>
                          <a:srgbClr val="FFC000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1312" marR="61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590800" algn="l"/>
                        </a:tabLst>
                      </a:pPr>
                      <a:r>
                        <a:rPr lang="uk-UA" sz="1800" dirty="0">
                          <a:solidFill>
                            <a:srgbClr val="FFC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800" dirty="0">
                        <a:solidFill>
                          <a:srgbClr val="FFC000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1312" marR="61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4893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590800" algn="l"/>
                        </a:tabLst>
                      </a:pPr>
                      <a:r>
                        <a:rPr lang="uk-UA" sz="1800">
                          <a:solidFill>
                            <a:srgbClr val="FFC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Під час уроку я …</a:t>
                      </a:r>
                      <a:endParaRPr lang="ru-RU" sz="1800">
                        <a:solidFill>
                          <a:srgbClr val="FFC000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1312" marR="61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590800" algn="l"/>
                        </a:tabLst>
                      </a:pPr>
                      <a:r>
                        <a:rPr lang="uk-UA" sz="1800" dirty="0">
                          <a:solidFill>
                            <a:srgbClr val="FFC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800" dirty="0">
                        <a:solidFill>
                          <a:srgbClr val="FFC000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1312" marR="61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4893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590800" algn="l"/>
                        </a:tabLst>
                      </a:pPr>
                      <a:r>
                        <a:rPr lang="uk-UA" sz="1800" dirty="0">
                          <a:solidFill>
                            <a:srgbClr val="FFC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Свою роботу на уроці я оцінив(</a:t>
                      </a:r>
                      <a:r>
                        <a:rPr lang="uk-UA" sz="1800" dirty="0" err="1">
                          <a:solidFill>
                            <a:srgbClr val="FFC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ла</a:t>
                      </a:r>
                      <a:r>
                        <a:rPr lang="uk-UA" sz="1800" dirty="0">
                          <a:solidFill>
                            <a:srgbClr val="FFC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) б у … балів</a:t>
                      </a:r>
                      <a:endParaRPr lang="ru-RU" sz="1800" dirty="0">
                        <a:solidFill>
                          <a:srgbClr val="FFC000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1312" marR="61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590800" algn="l"/>
                        </a:tabLst>
                      </a:pPr>
                      <a:r>
                        <a:rPr lang="uk-UA" sz="1800" dirty="0">
                          <a:solidFill>
                            <a:srgbClr val="FFC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800" dirty="0">
                        <a:solidFill>
                          <a:srgbClr val="FFC000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1312" marR="61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106309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412776"/>
            <a:ext cx="864096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8000" b="1" dirty="0" smtClean="0">
                <a:solidFill>
                  <a:srgbClr val="FFC000"/>
                </a:solidFill>
              </a:rPr>
              <a:t>Дякую</a:t>
            </a:r>
          </a:p>
          <a:p>
            <a:pPr algn="ctr"/>
            <a:r>
              <a:rPr lang="uk-UA" sz="8000" b="1" dirty="0" smtClean="0">
                <a:solidFill>
                  <a:srgbClr val="FFC000"/>
                </a:solidFill>
              </a:rPr>
              <a:t> за увагу!!!</a:t>
            </a:r>
            <a:endParaRPr lang="ru-RU" sz="80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59144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8964488" cy="6552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9161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2204865"/>
            <a:ext cx="835292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6000" b="1" dirty="0" smtClean="0">
                <a:solidFill>
                  <a:srgbClr val="FFC000"/>
                </a:solidFill>
                <a:latin typeface="Times New Roman"/>
                <a:ea typeface="Times New Roman"/>
              </a:rPr>
              <a:t>Київська </a:t>
            </a:r>
            <a:r>
              <a:rPr lang="uk-UA" sz="6000" b="1" dirty="0">
                <a:solidFill>
                  <a:srgbClr val="FFC000"/>
                </a:solidFill>
                <a:latin typeface="Times New Roman"/>
                <a:ea typeface="Times New Roman"/>
              </a:rPr>
              <a:t>держава часів </a:t>
            </a:r>
            <a:endParaRPr lang="uk-UA" sz="6000" b="1" dirty="0" smtClean="0">
              <a:solidFill>
                <a:srgbClr val="FFC000"/>
              </a:solidFill>
              <a:latin typeface="Times New Roman"/>
              <a:ea typeface="Times New Roman"/>
            </a:endParaRPr>
          </a:p>
          <a:p>
            <a:pPr algn="ctr"/>
            <a:r>
              <a:rPr lang="uk-UA" sz="6000" b="1" dirty="0" smtClean="0">
                <a:solidFill>
                  <a:srgbClr val="FFC000"/>
                </a:solidFill>
                <a:latin typeface="Times New Roman"/>
                <a:ea typeface="Times New Roman"/>
              </a:rPr>
              <a:t>Володимира </a:t>
            </a:r>
            <a:r>
              <a:rPr lang="uk-UA" sz="6000" b="1" dirty="0">
                <a:solidFill>
                  <a:srgbClr val="FFC000"/>
                </a:solidFill>
                <a:latin typeface="Times New Roman"/>
                <a:ea typeface="Times New Roman"/>
              </a:rPr>
              <a:t>Великого</a:t>
            </a:r>
            <a:endParaRPr lang="ru-RU" sz="60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6992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508970"/>
            <a:ext cx="7488832" cy="5978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>
              <a:lnSpc>
                <a:spcPct val="150000"/>
              </a:lnSpc>
              <a:spcAft>
                <a:spcPts val="940"/>
              </a:spcAft>
            </a:pPr>
            <a:r>
              <a:rPr lang="uk-UA" sz="2400" b="1" dirty="0">
                <a:solidFill>
                  <a:srgbClr val="FFC000"/>
                </a:solidFill>
                <a:latin typeface="Times New Roman"/>
                <a:ea typeface="Times New Roman"/>
              </a:rPr>
              <a:t>Мета уроку</a:t>
            </a:r>
            <a:r>
              <a:rPr lang="ru-RU" sz="2400" b="1" dirty="0">
                <a:solidFill>
                  <a:srgbClr val="FFC000"/>
                </a:solidFill>
                <a:latin typeface="Times New Roman"/>
                <a:ea typeface="Times New Roman"/>
              </a:rPr>
              <a:t>:</a:t>
            </a:r>
            <a:endParaRPr lang="ru-RU" sz="2400" dirty="0">
              <a:solidFill>
                <a:srgbClr val="FFC000"/>
              </a:solidFill>
              <a:latin typeface="Times New Roman"/>
              <a:ea typeface="Times New Roman"/>
            </a:endParaRPr>
          </a:p>
          <a:p>
            <a:pPr marL="342900" lvl="0" indent="-342900">
              <a:lnSpc>
                <a:spcPct val="150000"/>
              </a:lnSpc>
              <a:spcAft>
                <a:spcPts val="940"/>
              </a:spcAft>
              <a:buFont typeface="Wingdings"/>
              <a:buChar char=""/>
            </a:pPr>
            <a:r>
              <a:rPr lang="uk-UA" sz="2400" dirty="0">
                <a:solidFill>
                  <a:srgbClr val="FFC000"/>
                </a:solidFill>
                <a:latin typeface="Times New Roman"/>
                <a:ea typeface="Times New Roman"/>
              </a:rPr>
              <a:t> </a:t>
            </a:r>
            <a:r>
              <a:rPr lang="ru-RU" sz="2400" dirty="0" err="1">
                <a:solidFill>
                  <a:srgbClr val="FFC000"/>
                </a:solidFill>
                <a:latin typeface="Times New Roman"/>
                <a:ea typeface="Times New Roman"/>
              </a:rPr>
              <a:t>проаналізувати</a:t>
            </a:r>
            <a:r>
              <a:rPr lang="ru-RU" sz="2400" dirty="0">
                <a:solidFill>
                  <a:srgbClr val="FFC000"/>
                </a:solidFill>
                <a:latin typeface="Times New Roman"/>
                <a:ea typeface="Times New Roman"/>
              </a:rPr>
              <a:t> </a:t>
            </a:r>
            <a:r>
              <a:rPr lang="ru-RU" sz="2400" dirty="0" err="1">
                <a:solidFill>
                  <a:srgbClr val="FFC000"/>
                </a:solidFill>
                <a:latin typeface="Times New Roman"/>
                <a:ea typeface="Times New Roman"/>
              </a:rPr>
              <a:t>основні</a:t>
            </a:r>
            <a:r>
              <a:rPr lang="ru-RU" sz="2400" dirty="0">
                <a:solidFill>
                  <a:srgbClr val="FFC000"/>
                </a:solidFill>
                <a:latin typeface="Times New Roman"/>
                <a:ea typeface="Times New Roman"/>
              </a:rPr>
              <a:t> напрямки </a:t>
            </a:r>
            <a:r>
              <a:rPr lang="ru-RU" sz="2400" dirty="0" err="1">
                <a:solidFill>
                  <a:srgbClr val="FFC000"/>
                </a:solidFill>
                <a:latin typeface="Times New Roman"/>
                <a:ea typeface="Times New Roman"/>
              </a:rPr>
              <a:t>політики</a:t>
            </a:r>
            <a:r>
              <a:rPr lang="ru-RU" sz="2400" dirty="0">
                <a:solidFill>
                  <a:srgbClr val="FFC000"/>
                </a:solidFill>
                <a:latin typeface="Times New Roman"/>
                <a:ea typeface="Times New Roman"/>
              </a:rPr>
              <a:t> князя </a:t>
            </a:r>
            <a:r>
              <a:rPr lang="ru-RU" sz="2400" dirty="0" err="1">
                <a:solidFill>
                  <a:srgbClr val="FFC000"/>
                </a:solidFill>
                <a:latin typeface="Times New Roman"/>
                <a:ea typeface="Times New Roman"/>
              </a:rPr>
              <a:t>Володимира</a:t>
            </a:r>
            <a:r>
              <a:rPr lang="ru-RU" sz="2400" dirty="0">
                <a:solidFill>
                  <a:srgbClr val="FFC000"/>
                </a:solidFill>
                <a:latin typeface="Times New Roman"/>
                <a:ea typeface="Times New Roman"/>
              </a:rPr>
              <a:t>, </a:t>
            </a:r>
            <a:r>
              <a:rPr lang="ru-RU" sz="2400" dirty="0" err="1">
                <a:solidFill>
                  <a:srgbClr val="FFC000"/>
                </a:solidFill>
                <a:latin typeface="Times New Roman"/>
                <a:ea typeface="Times New Roman"/>
              </a:rPr>
              <a:t>визначити</a:t>
            </a:r>
            <a:r>
              <a:rPr lang="ru-RU" sz="2400" dirty="0">
                <a:solidFill>
                  <a:srgbClr val="FFC000"/>
                </a:solidFill>
                <a:latin typeface="Times New Roman"/>
                <a:ea typeface="Times New Roman"/>
              </a:rPr>
              <a:t> роль </a:t>
            </a:r>
            <a:r>
              <a:rPr lang="ru-RU" sz="2400" dirty="0" err="1">
                <a:solidFill>
                  <a:srgbClr val="FFC000"/>
                </a:solidFill>
                <a:latin typeface="Times New Roman"/>
                <a:ea typeface="Times New Roman"/>
              </a:rPr>
              <a:t>його</a:t>
            </a:r>
            <a:r>
              <a:rPr lang="ru-RU" sz="2400" dirty="0">
                <a:solidFill>
                  <a:srgbClr val="FFC000"/>
                </a:solidFill>
                <a:latin typeface="Times New Roman"/>
                <a:ea typeface="Times New Roman"/>
              </a:rPr>
              <a:t> </a:t>
            </a:r>
            <a:r>
              <a:rPr lang="ru-RU" sz="2400" dirty="0" err="1">
                <a:solidFill>
                  <a:srgbClr val="FFC000"/>
                </a:solidFill>
                <a:latin typeface="Times New Roman"/>
                <a:ea typeface="Times New Roman"/>
              </a:rPr>
              <a:t>діяльності</a:t>
            </a:r>
            <a:r>
              <a:rPr lang="ru-RU" sz="2400" dirty="0">
                <a:solidFill>
                  <a:srgbClr val="FFC000"/>
                </a:solidFill>
                <a:latin typeface="Times New Roman"/>
                <a:ea typeface="Times New Roman"/>
              </a:rPr>
              <a:t> для </a:t>
            </a:r>
            <a:r>
              <a:rPr lang="ru-RU" sz="2400" dirty="0" err="1">
                <a:solidFill>
                  <a:srgbClr val="FFC000"/>
                </a:solidFill>
                <a:latin typeface="Times New Roman"/>
                <a:ea typeface="Times New Roman"/>
              </a:rPr>
              <a:t>зміцнення</a:t>
            </a:r>
            <a:r>
              <a:rPr lang="ru-RU" sz="2400" dirty="0">
                <a:solidFill>
                  <a:srgbClr val="FFC000"/>
                </a:solidFill>
                <a:latin typeface="Times New Roman"/>
                <a:ea typeface="Times New Roman"/>
              </a:rPr>
              <a:t> держави, </a:t>
            </a:r>
            <a:r>
              <a:rPr lang="ru-RU" sz="2400" dirty="0" err="1">
                <a:solidFill>
                  <a:srgbClr val="FFC000"/>
                </a:solidFill>
                <a:latin typeface="Times New Roman"/>
                <a:ea typeface="Times New Roman"/>
              </a:rPr>
              <a:t>підкреслити</a:t>
            </a:r>
            <a:r>
              <a:rPr lang="ru-RU" sz="2400" dirty="0">
                <a:solidFill>
                  <a:srgbClr val="FFC000"/>
                </a:solidFill>
                <a:latin typeface="Times New Roman"/>
                <a:ea typeface="Times New Roman"/>
              </a:rPr>
              <a:t> </a:t>
            </a:r>
            <a:r>
              <a:rPr lang="ru-RU" sz="2400" dirty="0" err="1">
                <a:solidFill>
                  <a:srgbClr val="FFC000"/>
                </a:solidFill>
                <a:latin typeface="Times New Roman"/>
                <a:ea typeface="Times New Roman"/>
              </a:rPr>
              <a:t>прогресивне</a:t>
            </a:r>
            <a:r>
              <a:rPr lang="ru-RU" sz="2400" dirty="0">
                <a:solidFill>
                  <a:srgbClr val="FFC000"/>
                </a:solidFill>
                <a:latin typeface="Times New Roman"/>
                <a:ea typeface="Times New Roman"/>
              </a:rPr>
              <a:t> </a:t>
            </a:r>
            <a:r>
              <a:rPr lang="ru-RU" sz="2400" dirty="0" err="1">
                <a:solidFill>
                  <a:srgbClr val="FFC000"/>
                </a:solidFill>
                <a:latin typeface="Times New Roman"/>
                <a:ea typeface="Times New Roman"/>
              </a:rPr>
              <a:t>значення</a:t>
            </a:r>
            <a:r>
              <a:rPr lang="ru-RU" sz="2400" dirty="0">
                <a:solidFill>
                  <a:srgbClr val="FFC000"/>
                </a:solidFill>
                <a:latin typeface="Times New Roman"/>
                <a:ea typeface="Times New Roman"/>
              </a:rPr>
              <a:t> </a:t>
            </a:r>
            <a:r>
              <a:rPr lang="ru-RU" sz="2400" dirty="0" err="1">
                <a:solidFill>
                  <a:srgbClr val="FFC000"/>
                </a:solidFill>
                <a:latin typeface="Times New Roman"/>
                <a:ea typeface="Times New Roman"/>
              </a:rPr>
              <a:t>запровадження</a:t>
            </a:r>
            <a:r>
              <a:rPr lang="ru-RU" sz="2400" dirty="0">
                <a:solidFill>
                  <a:srgbClr val="FFC000"/>
                </a:solidFill>
                <a:latin typeface="Times New Roman"/>
                <a:ea typeface="Times New Roman"/>
              </a:rPr>
              <a:t> </a:t>
            </a:r>
            <a:r>
              <a:rPr lang="ru-RU" sz="2400" dirty="0" err="1">
                <a:solidFill>
                  <a:srgbClr val="FFC000"/>
                </a:solidFill>
                <a:latin typeface="Times New Roman"/>
                <a:ea typeface="Times New Roman"/>
              </a:rPr>
              <a:t>християнства</a:t>
            </a:r>
            <a:r>
              <a:rPr lang="ru-RU" sz="2400" dirty="0">
                <a:solidFill>
                  <a:srgbClr val="FFC000"/>
                </a:solidFill>
                <a:latin typeface="Times New Roman"/>
                <a:ea typeface="Times New Roman"/>
              </a:rPr>
              <a:t>; </a:t>
            </a:r>
          </a:p>
          <a:p>
            <a:pPr marL="342900" lvl="0" indent="-342900">
              <a:lnSpc>
                <a:spcPct val="150000"/>
              </a:lnSpc>
              <a:spcAft>
                <a:spcPts val="940"/>
              </a:spcAft>
              <a:buFont typeface="Wingdings"/>
              <a:buChar char=""/>
            </a:pPr>
            <a:r>
              <a:rPr lang="uk-UA" sz="2400" dirty="0">
                <a:solidFill>
                  <a:srgbClr val="FFC000"/>
                </a:solidFill>
                <a:latin typeface="Times New Roman"/>
                <a:ea typeface="Times New Roman"/>
              </a:rPr>
              <a:t>розвивати історичне мислення, формувати вміння аналізувати історичні факти та події, оцінювати їхнє значення; формування критичного мислення; </a:t>
            </a:r>
            <a:endParaRPr lang="ru-RU" sz="2400" dirty="0">
              <a:solidFill>
                <a:srgbClr val="FFC000"/>
              </a:solidFill>
              <a:latin typeface="Times New Roman"/>
              <a:ea typeface="Times New Roman"/>
            </a:endParaRPr>
          </a:p>
          <a:p>
            <a:pPr marL="342900" lvl="0" indent="-342900">
              <a:lnSpc>
                <a:spcPct val="150000"/>
              </a:lnSpc>
              <a:spcAft>
                <a:spcPts val="940"/>
              </a:spcAft>
              <a:buFont typeface="Wingdings"/>
              <a:buChar char=""/>
            </a:pPr>
            <a:r>
              <a:rPr lang="uk-UA" sz="2400" dirty="0">
                <a:solidFill>
                  <a:srgbClr val="FFC000"/>
                </a:solidFill>
                <a:latin typeface="Times New Roman"/>
                <a:ea typeface="Times New Roman"/>
              </a:rPr>
              <a:t>виховувати почуття патріотизму на прикладі життя та діяльності історичного діяча.</a:t>
            </a:r>
            <a:endParaRPr lang="ru-RU" sz="2400" dirty="0">
              <a:solidFill>
                <a:srgbClr val="FFC000"/>
              </a:solidFill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032709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-1833979"/>
            <a:ext cx="8352928" cy="78944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endParaRPr lang="uk-UA" sz="1400" dirty="0" smtClean="0">
              <a:latin typeface="Times New Roman"/>
              <a:ea typeface="Times New Roman"/>
            </a:endParaRPr>
          </a:p>
          <a:p>
            <a:pPr lvl="0" algn="ctr">
              <a:lnSpc>
                <a:spcPct val="150000"/>
              </a:lnSpc>
              <a:spcAft>
                <a:spcPts val="0"/>
              </a:spcAft>
            </a:pPr>
            <a:endParaRPr lang="uk-UA" sz="2000" b="1" dirty="0" smtClean="0">
              <a:latin typeface="Times New Roman"/>
              <a:ea typeface="Times New Roman"/>
            </a:endParaRPr>
          </a:p>
          <a:p>
            <a:pPr lvl="0" algn="ctr">
              <a:lnSpc>
                <a:spcPct val="150000"/>
              </a:lnSpc>
              <a:spcAft>
                <a:spcPts val="0"/>
              </a:spcAft>
            </a:pPr>
            <a:endParaRPr lang="uk-UA" sz="2000" b="1" dirty="0">
              <a:latin typeface="Times New Roman"/>
              <a:ea typeface="Times New Roman"/>
            </a:endParaRPr>
          </a:p>
          <a:p>
            <a:pPr lvl="0" algn="ctr">
              <a:lnSpc>
                <a:spcPct val="150000"/>
              </a:lnSpc>
              <a:spcAft>
                <a:spcPts val="0"/>
              </a:spcAft>
            </a:pPr>
            <a:endParaRPr lang="uk-UA" sz="2000" b="1" dirty="0" smtClean="0">
              <a:latin typeface="Times New Roman"/>
              <a:ea typeface="Times New Roman"/>
            </a:endParaRPr>
          </a:p>
          <a:p>
            <a:pPr lvl="0" algn="ctr">
              <a:lnSpc>
                <a:spcPct val="150000"/>
              </a:lnSpc>
              <a:spcAft>
                <a:spcPts val="0"/>
              </a:spcAft>
            </a:pPr>
            <a:endParaRPr lang="uk-UA" sz="2000" b="1" dirty="0">
              <a:latin typeface="Times New Roman"/>
              <a:ea typeface="Times New Roman"/>
            </a:endParaRPr>
          </a:p>
          <a:p>
            <a:pPr lvl="0" algn="ctr">
              <a:lnSpc>
                <a:spcPct val="150000"/>
              </a:lnSpc>
              <a:spcAft>
                <a:spcPts val="0"/>
              </a:spcAft>
            </a:pPr>
            <a:r>
              <a:rPr lang="uk-UA" sz="2000" b="1" dirty="0" smtClean="0">
                <a:latin typeface="Times New Roman"/>
                <a:ea typeface="Times New Roman"/>
              </a:rPr>
              <a:t>Історичний диктант</a:t>
            </a: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1600" dirty="0" smtClean="0">
                <a:solidFill>
                  <a:srgbClr val="FFC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Як </a:t>
            </a:r>
            <a:r>
              <a:rPr lang="uk-UA" sz="1600" dirty="0">
                <a:solidFill>
                  <a:srgbClr val="FFC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на Русі називали вікінгів?</a:t>
            </a:r>
            <a:endParaRPr lang="ru-RU" sz="1600" dirty="0">
              <a:solidFill>
                <a:srgbClr val="FFC00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1600" dirty="0">
                <a:solidFill>
                  <a:srgbClr val="FFC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Хто заснував місто Київ? В якому столітті?</a:t>
            </a:r>
            <a:endParaRPr lang="ru-RU" sz="1600" dirty="0">
              <a:solidFill>
                <a:srgbClr val="FFC00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1600" dirty="0">
                <a:solidFill>
                  <a:srgbClr val="FFC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До якої династії відносились Ігор, Святослав та його сини?</a:t>
            </a:r>
            <a:endParaRPr lang="ru-RU" sz="1600" dirty="0">
              <a:solidFill>
                <a:srgbClr val="FFC00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1600" dirty="0">
                <a:solidFill>
                  <a:srgbClr val="FFC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Який князь першим прийняв християнство? В якому році це відбулось?</a:t>
            </a:r>
            <a:endParaRPr lang="ru-RU" sz="1600" dirty="0">
              <a:solidFill>
                <a:srgbClr val="FFC00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1600" dirty="0">
                <a:solidFill>
                  <a:srgbClr val="FFC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Тимчасовий правитель при малолітньому князі – це …</a:t>
            </a:r>
            <a:endParaRPr lang="ru-RU" sz="1600" dirty="0">
              <a:solidFill>
                <a:srgbClr val="FFC00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1600" dirty="0">
                <a:solidFill>
                  <a:srgbClr val="FFC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Кому належать слова: «Хай стане Київ матір’ю містам Руським…»?</a:t>
            </a:r>
            <a:endParaRPr lang="ru-RU" sz="1600" dirty="0">
              <a:solidFill>
                <a:srgbClr val="FFC00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1600" dirty="0">
                <a:solidFill>
                  <a:srgbClr val="FFC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Хто правив Києвом з 882 до 912 року?</a:t>
            </a:r>
            <a:endParaRPr lang="ru-RU" sz="1600" dirty="0">
              <a:solidFill>
                <a:srgbClr val="FFC00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1600" dirty="0">
                <a:solidFill>
                  <a:srgbClr val="FFC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Коли відбулось повстання древлян? Який князь </a:t>
            </a:r>
            <a:r>
              <a:rPr lang="uk-UA" sz="1600" dirty="0" smtClean="0">
                <a:solidFill>
                  <a:srgbClr val="FFC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внаслідок цього </a:t>
            </a:r>
            <a:r>
              <a:rPr lang="uk-UA" sz="1600" dirty="0">
                <a:solidFill>
                  <a:srgbClr val="FFC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загинув?</a:t>
            </a:r>
            <a:endParaRPr lang="ru-RU" sz="1600" dirty="0">
              <a:solidFill>
                <a:srgbClr val="FFC00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1600" dirty="0">
                <a:solidFill>
                  <a:srgbClr val="FFC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Підберіть три синоніми, які б охарактеризували княгиню Ольгу.</a:t>
            </a:r>
            <a:endParaRPr lang="ru-RU" sz="1600" dirty="0">
              <a:solidFill>
                <a:srgbClr val="FFC00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1600" dirty="0">
                <a:solidFill>
                  <a:srgbClr val="FFC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Коли цей князь йшов війною на ворогів, він завжди їх попереджав</a:t>
            </a:r>
            <a:r>
              <a:rPr lang="uk-UA" sz="1600" dirty="0" smtClean="0">
                <a:solidFill>
                  <a:srgbClr val="FFC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, </a:t>
            </a:r>
            <a:r>
              <a:rPr lang="uk-UA" sz="1600" dirty="0">
                <a:solidFill>
                  <a:srgbClr val="FFC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говорячи: «Іду на Ви». Назвіть ім’я цього </a:t>
            </a:r>
            <a:r>
              <a:rPr lang="uk-UA" sz="1600" dirty="0" smtClean="0">
                <a:solidFill>
                  <a:srgbClr val="FFC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князя.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16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Вкажіть роки правління князя Святослава</a:t>
            </a:r>
            <a:r>
              <a:rPr lang="uk-UA" sz="16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dirty="0">
              <a:solidFill>
                <a:srgbClr val="FFC00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1600" dirty="0" smtClean="0">
                <a:solidFill>
                  <a:srgbClr val="FFC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Скільки </a:t>
            </a:r>
            <a:r>
              <a:rPr lang="uk-UA" sz="1600" dirty="0">
                <a:solidFill>
                  <a:srgbClr val="FFC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у Святослава було синів?</a:t>
            </a:r>
            <a:endParaRPr lang="ru-RU" sz="1600" dirty="0">
              <a:solidFill>
                <a:srgbClr val="FFC00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2872740" algn="l"/>
              </a:tabLst>
            </a:pPr>
            <a:r>
              <a:rPr lang="uk-UA" sz="1600" b="1" dirty="0">
                <a:solidFill>
                  <a:srgbClr val="FFC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 </a:t>
            </a:r>
            <a:endParaRPr lang="ru-RU" sz="1600" dirty="0">
              <a:solidFill>
                <a:srgbClr val="FFC000"/>
              </a:solidFill>
              <a:effectLst/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0363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-1603147"/>
            <a:ext cx="8784976" cy="78944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endParaRPr lang="uk-UA" dirty="0" smtClean="0">
              <a:solidFill>
                <a:srgbClr val="FFC00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endParaRPr lang="uk-UA" dirty="0">
              <a:solidFill>
                <a:srgbClr val="FFC00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endParaRPr lang="uk-UA" dirty="0" smtClean="0">
              <a:solidFill>
                <a:srgbClr val="FFC00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endParaRPr lang="uk-UA" dirty="0">
              <a:solidFill>
                <a:srgbClr val="FFC00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lvl="0" algn="ctr">
              <a:lnSpc>
                <a:spcPct val="150000"/>
              </a:lnSpc>
              <a:spcAft>
                <a:spcPts val="0"/>
              </a:spcAft>
            </a:pPr>
            <a:r>
              <a:rPr lang="uk-UA" sz="20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Історичний диктант.</a:t>
            </a: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1600" dirty="0" smtClean="0">
                <a:solidFill>
                  <a:srgbClr val="FFC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Як </a:t>
            </a:r>
            <a:r>
              <a:rPr lang="uk-UA" sz="1600" dirty="0">
                <a:solidFill>
                  <a:srgbClr val="FFC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на Русі називали вікінгів</a:t>
            </a:r>
            <a:r>
              <a:rPr lang="uk-UA" sz="1600" dirty="0" smtClean="0">
                <a:solidFill>
                  <a:srgbClr val="FFC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? </a:t>
            </a:r>
            <a:r>
              <a:rPr lang="uk-UA" sz="16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(варяги)</a:t>
            </a:r>
            <a:endParaRPr lang="ru-RU" sz="16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1600" dirty="0">
                <a:solidFill>
                  <a:srgbClr val="FFC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Хто заснував місто Київ? В якому столітті</a:t>
            </a:r>
            <a:r>
              <a:rPr lang="uk-UA" sz="1600" dirty="0" smtClean="0">
                <a:solidFill>
                  <a:srgbClr val="FFC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? </a:t>
            </a:r>
            <a:r>
              <a:rPr lang="uk-UA" sz="16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(</a:t>
            </a:r>
            <a:r>
              <a:rPr lang="uk-UA" sz="1600" dirty="0" err="1" smtClean="0">
                <a:latin typeface="Times New Roman" pitchFamily="18" charset="0"/>
                <a:ea typeface="Times New Roman"/>
                <a:cs typeface="Times New Roman" pitchFamily="18" charset="0"/>
              </a:rPr>
              <a:t>Кий</a:t>
            </a:r>
            <a:r>
              <a:rPr lang="uk-UA" sz="16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, Щек, Хорив, у </a:t>
            </a:r>
            <a:r>
              <a:rPr lang="en-US" sz="16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V</a:t>
            </a:r>
            <a:r>
              <a:rPr lang="uk-UA" sz="16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16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-</a:t>
            </a:r>
            <a:r>
              <a:rPr lang="uk-UA" sz="16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16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VI</a:t>
            </a:r>
            <a:r>
              <a:rPr lang="uk-UA" sz="16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 ст.)</a:t>
            </a:r>
            <a:endParaRPr lang="ru-RU" sz="16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1600" dirty="0">
                <a:solidFill>
                  <a:srgbClr val="FFC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До якої династії відносились Ігор, Святослав та його сини</a:t>
            </a:r>
            <a:r>
              <a:rPr lang="uk-UA" sz="1600" dirty="0" smtClean="0">
                <a:solidFill>
                  <a:srgbClr val="FFC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? </a:t>
            </a:r>
            <a:r>
              <a:rPr lang="uk-UA" sz="16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(Рюриковичі)</a:t>
            </a:r>
            <a:endParaRPr lang="ru-RU" sz="16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1600" dirty="0">
                <a:solidFill>
                  <a:srgbClr val="FFC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Який князь першим прийняв християнство? В якому році це відбулось</a:t>
            </a:r>
            <a:r>
              <a:rPr lang="uk-UA" sz="1600" dirty="0" smtClean="0">
                <a:solidFill>
                  <a:srgbClr val="FFC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? </a:t>
            </a:r>
            <a:r>
              <a:rPr lang="uk-UA" sz="16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(Аскольд,  у 860 році)</a:t>
            </a:r>
            <a:endParaRPr lang="ru-RU" sz="16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1600" dirty="0">
                <a:solidFill>
                  <a:srgbClr val="FFC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Тимчасовий правитель при малолітньому князі – це </a:t>
            </a:r>
            <a:r>
              <a:rPr lang="uk-UA" sz="1600" dirty="0" smtClean="0">
                <a:solidFill>
                  <a:srgbClr val="FFC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… </a:t>
            </a:r>
            <a:r>
              <a:rPr lang="uk-UA" sz="16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(регент)</a:t>
            </a:r>
            <a:endParaRPr lang="ru-RU" sz="16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1600" dirty="0">
                <a:solidFill>
                  <a:srgbClr val="FFC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Кому належать слова: «Хай стане Київ матір’ю містам Руським</a:t>
            </a:r>
            <a:r>
              <a:rPr lang="uk-UA" sz="1600" dirty="0" smtClean="0">
                <a:solidFill>
                  <a:srgbClr val="FFC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…»? </a:t>
            </a:r>
            <a:r>
              <a:rPr lang="uk-UA" sz="16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(князю Олегу)</a:t>
            </a:r>
            <a:endParaRPr lang="ru-RU" sz="16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1600" dirty="0">
                <a:solidFill>
                  <a:srgbClr val="FFC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Хто правив Києвом з 882 до 912 року</a:t>
            </a:r>
            <a:r>
              <a:rPr lang="uk-UA" sz="1600" dirty="0" smtClean="0">
                <a:solidFill>
                  <a:srgbClr val="FFC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? </a:t>
            </a:r>
            <a:r>
              <a:rPr lang="uk-UA" sz="16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(князь Олег)</a:t>
            </a:r>
            <a:endParaRPr lang="ru-RU" sz="16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1600" dirty="0">
                <a:solidFill>
                  <a:srgbClr val="FFC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Коли відбулось повстання древлян? Який князь внаслідок цього загинув</a:t>
            </a:r>
            <a:r>
              <a:rPr lang="uk-UA" sz="1600" dirty="0" smtClean="0">
                <a:solidFill>
                  <a:srgbClr val="FFC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? </a:t>
            </a:r>
            <a:r>
              <a:rPr lang="uk-UA" sz="16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(У 945 році, Ігор)</a:t>
            </a:r>
            <a:endParaRPr lang="ru-RU" sz="16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1600" dirty="0">
                <a:solidFill>
                  <a:srgbClr val="FFC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Підберіть три синоніми, які б охарактеризували княгиню Ольгу</a:t>
            </a:r>
            <a:r>
              <a:rPr lang="uk-UA" sz="1600" dirty="0" smtClean="0">
                <a:solidFill>
                  <a:srgbClr val="FFC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 </a:t>
            </a:r>
            <a:r>
              <a:rPr lang="uk-UA" sz="16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(Мудра, вірна, хитра, рівноапостольна, осяяна сонцем)</a:t>
            </a:r>
            <a:endParaRPr lang="ru-RU" sz="16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1600" dirty="0">
                <a:solidFill>
                  <a:srgbClr val="FFC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Коли цей князь йшов війною на ворогів, він завжди їх попереджав, говорячи: «Іду на Ви». Назвіть ім’я цього князя</a:t>
            </a:r>
            <a:r>
              <a:rPr lang="uk-UA" sz="1600" dirty="0" smtClean="0">
                <a:solidFill>
                  <a:srgbClr val="FFC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 </a:t>
            </a:r>
            <a:r>
              <a:rPr lang="uk-UA" sz="16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(Святослав)</a:t>
            </a:r>
            <a:endParaRPr lang="uk-UA" sz="16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ru-RU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Вкажіть роки правління князя Святослава</a:t>
            </a:r>
            <a:r>
              <a:rPr lang="uk-UA" sz="16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(964-972 роки)</a:t>
            </a:r>
            <a:endParaRPr lang="ru-RU" sz="16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1600" dirty="0">
                <a:solidFill>
                  <a:srgbClr val="FFC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Скільки у Святослава було синів</a:t>
            </a:r>
            <a:r>
              <a:rPr lang="uk-UA" sz="1600" dirty="0" smtClean="0">
                <a:solidFill>
                  <a:srgbClr val="FFC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? </a:t>
            </a:r>
            <a:r>
              <a:rPr lang="uk-UA" sz="16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(троє)</a:t>
            </a:r>
            <a:endParaRPr lang="ru-RU" sz="16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2872740" algn="l"/>
              </a:tabLst>
            </a:pPr>
            <a:r>
              <a:rPr lang="uk-UA" sz="1600" b="1" dirty="0">
                <a:solidFill>
                  <a:srgbClr val="FFC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 </a:t>
            </a:r>
            <a:endParaRPr lang="ru-RU" sz="1600" dirty="0">
              <a:solidFill>
                <a:srgbClr val="FFC00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85680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7240" y="332656"/>
            <a:ext cx="7543800" cy="720080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Словникова робота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1412776"/>
            <a:ext cx="85689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Громадянська (братовбивча) війна -  </a:t>
            </a:r>
            <a:r>
              <a:rPr lang="ru-RU" dirty="0" smtClean="0">
                <a:solidFill>
                  <a:srgbClr val="FFC000"/>
                </a:solidFill>
              </a:rPr>
              <a:t>військова</a:t>
            </a:r>
            <a:r>
              <a:rPr lang="ru-RU" dirty="0">
                <a:solidFill>
                  <a:srgbClr val="FFC000"/>
                </a:solidFill>
              </a:rPr>
              <a:t> </a:t>
            </a:r>
            <a:r>
              <a:rPr lang="ru-RU" dirty="0" smtClean="0">
                <a:solidFill>
                  <a:srgbClr val="FFC000"/>
                </a:solidFill>
              </a:rPr>
              <a:t>боротьба за владу між  </a:t>
            </a:r>
          </a:p>
          <a:p>
            <a:r>
              <a:rPr lang="ru-RU" dirty="0">
                <a:solidFill>
                  <a:srgbClr val="FFC000"/>
                </a:solidFill>
              </a:rPr>
              <a:t> </a:t>
            </a:r>
            <a:r>
              <a:rPr lang="ru-RU" dirty="0" smtClean="0">
                <a:solidFill>
                  <a:srgbClr val="FFC000"/>
                </a:solidFill>
              </a:rPr>
              <a:t>                                                                    громадянами </a:t>
            </a:r>
            <a:r>
              <a:rPr lang="ru-RU" dirty="0">
                <a:solidFill>
                  <a:srgbClr val="FFC000"/>
                </a:solidFill>
              </a:rPr>
              <a:t> </a:t>
            </a:r>
            <a:r>
              <a:rPr lang="ru-RU" dirty="0" smtClean="0">
                <a:solidFill>
                  <a:srgbClr val="FFC000"/>
                </a:solidFill>
              </a:rPr>
              <a:t>однієї держави.</a:t>
            </a:r>
            <a:endParaRPr lang="ru-RU" dirty="0">
              <a:solidFill>
                <a:srgbClr val="FFC000"/>
              </a:solidFill>
            </a:endParaRP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95536" y="2708920"/>
            <a:ext cx="8352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Адміністративна реформа – </a:t>
            </a:r>
            <a:r>
              <a:rPr lang="uk-UA" dirty="0" smtClean="0">
                <a:solidFill>
                  <a:srgbClr val="FFC000"/>
                </a:solidFill>
              </a:rPr>
              <a:t>зміни в управлінні державою, спрямовані на </a:t>
            </a:r>
          </a:p>
          <a:p>
            <a:r>
              <a:rPr lang="uk-UA" dirty="0">
                <a:solidFill>
                  <a:srgbClr val="FFC000"/>
                </a:solidFill>
              </a:rPr>
              <a:t> </a:t>
            </a:r>
            <a:r>
              <a:rPr lang="uk-UA" dirty="0" smtClean="0">
                <a:solidFill>
                  <a:srgbClr val="FFC000"/>
                </a:solidFill>
              </a:rPr>
              <a:t>                                                     зміцнення влади великого князя 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7544" y="3861048"/>
            <a:ext cx="7992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Язичництво -  </a:t>
            </a:r>
            <a:r>
              <a:rPr lang="uk-UA" dirty="0" smtClean="0">
                <a:solidFill>
                  <a:srgbClr val="FFC000"/>
                </a:solidFill>
              </a:rPr>
              <a:t>віра в велику кількість богів 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7544" y="4653136"/>
            <a:ext cx="79928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Християнство – </a:t>
            </a:r>
            <a:r>
              <a:rPr lang="uk-UA" dirty="0" smtClean="0">
                <a:solidFill>
                  <a:srgbClr val="FFC000"/>
                </a:solidFill>
              </a:rPr>
              <a:t>одна з трьох світових релігій, в основі якої лежить віра в </a:t>
            </a:r>
          </a:p>
          <a:p>
            <a:r>
              <a:rPr lang="uk-UA" dirty="0">
                <a:solidFill>
                  <a:srgbClr val="FFC000"/>
                </a:solidFill>
              </a:rPr>
              <a:t> </a:t>
            </a:r>
            <a:r>
              <a:rPr lang="uk-UA" dirty="0" smtClean="0">
                <a:solidFill>
                  <a:srgbClr val="FFC000"/>
                </a:solidFill>
              </a:rPr>
              <a:t>                              Ісуса Христа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7544" y="5661248"/>
            <a:ext cx="79928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Десятина – </a:t>
            </a:r>
            <a:r>
              <a:rPr lang="uk-UA" dirty="0" smtClean="0">
                <a:solidFill>
                  <a:srgbClr val="FFC000"/>
                </a:solidFill>
              </a:rPr>
              <a:t>10 частина прибутку князя, яку він віддавав на розвиток </a:t>
            </a:r>
          </a:p>
          <a:p>
            <a:r>
              <a:rPr lang="uk-UA" dirty="0">
                <a:solidFill>
                  <a:srgbClr val="FFC000"/>
                </a:solidFill>
              </a:rPr>
              <a:t> </a:t>
            </a:r>
            <a:r>
              <a:rPr lang="uk-UA" dirty="0" smtClean="0">
                <a:solidFill>
                  <a:srgbClr val="FFC000"/>
                </a:solidFill>
              </a:rPr>
              <a:t>                     православної церкви</a:t>
            </a:r>
            <a:endParaRPr lang="ru-RU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12792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476672"/>
            <a:ext cx="81369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b="1" dirty="0" smtClean="0"/>
              <a:t>Адміністративна реформа</a:t>
            </a:r>
            <a:endParaRPr lang="ru-RU" sz="4400" b="1" dirty="0"/>
          </a:p>
        </p:txBody>
      </p:sp>
      <p:pic>
        <p:nvPicPr>
          <p:cNvPr id="3" name="Рисунок 2"/>
          <p:cNvPicPr/>
          <p:nvPr/>
        </p:nvPicPr>
        <p:blipFill rotWithShape="1">
          <a:blip r:embed="rId2"/>
          <a:srcRect l="28077" t="18690" r="48651" b="43126"/>
          <a:stretch/>
        </p:blipFill>
        <p:spPr bwMode="auto">
          <a:xfrm>
            <a:off x="1259632" y="1146810"/>
            <a:ext cx="6264696" cy="456438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162469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476672"/>
            <a:ext cx="64807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/>
              <a:t>Монети Володимира</a:t>
            </a:r>
            <a:endParaRPr lang="ru-RU" sz="44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412776"/>
            <a:ext cx="4176464" cy="246267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4806" y="3212976"/>
            <a:ext cx="4021650" cy="2606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12260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азовая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605</TotalTime>
  <Words>525</Words>
  <Application>Microsoft Office PowerPoint</Application>
  <PresentationFormat>Экран (4:3)</PresentationFormat>
  <Paragraphs>82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Базовая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Словникова робота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8-В</dc:creator>
  <cp:lastModifiedBy>8-В</cp:lastModifiedBy>
  <cp:revision>22</cp:revision>
  <dcterms:created xsi:type="dcterms:W3CDTF">2021-02-14T15:51:47Z</dcterms:created>
  <dcterms:modified xsi:type="dcterms:W3CDTF">2021-02-15T20:36:37Z</dcterms:modified>
</cp:coreProperties>
</file>